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90" r:id="rId5"/>
    <p:sldId id="291" r:id="rId6"/>
    <p:sldId id="314" r:id="rId7"/>
    <p:sldId id="326" r:id="rId8"/>
    <p:sldId id="295" r:id="rId9"/>
    <p:sldId id="324" r:id="rId10"/>
    <p:sldId id="259" r:id="rId11"/>
    <p:sldId id="260" r:id="rId12"/>
    <p:sldId id="265" r:id="rId13"/>
    <p:sldId id="293" r:id="rId14"/>
    <p:sldId id="285" r:id="rId15"/>
    <p:sldId id="325" r:id="rId16"/>
    <p:sldId id="261" r:id="rId17"/>
    <p:sldId id="317" r:id="rId18"/>
    <p:sldId id="318" r:id="rId19"/>
    <p:sldId id="263" r:id="rId20"/>
    <p:sldId id="266" r:id="rId21"/>
    <p:sldId id="321" r:id="rId22"/>
    <p:sldId id="322" r:id="rId23"/>
    <p:sldId id="323" r:id="rId24"/>
    <p:sldId id="327" r:id="rId25"/>
    <p:sldId id="329" r:id="rId26"/>
    <p:sldId id="296" r:id="rId27"/>
    <p:sldId id="297" r:id="rId28"/>
    <p:sldId id="294" r:id="rId29"/>
    <p:sldId id="298" r:id="rId30"/>
    <p:sldId id="328" r:id="rId31"/>
    <p:sldId id="267" r:id="rId32"/>
    <p:sldId id="268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469"/>
    <a:srgbClr val="FD776C"/>
    <a:srgbClr val="120878"/>
    <a:srgbClr val="894284"/>
    <a:srgbClr val="D268CC"/>
    <a:srgbClr val="18898D"/>
    <a:srgbClr val="62C1C5"/>
    <a:srgbClr val="CDD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319798-700D-47AF-B279-9A502D7CB838}">
  <a:tblStyle styleId="{4D319798-700D-47AF-B279-9A502D7CB83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64F3D3-9D80-48EA-AE62-5C24EA3483F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B62BF6-7C8C-483B-9F03-E79BE3A98B99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7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622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68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1580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548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764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15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1591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2603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372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068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650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2079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570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68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54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36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d9bf74f42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bd9bf74f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d9bf74f42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bd9bf74f4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d9bf74f42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bd9bf74f4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 descr="An optimized solution for face recognition | MIT News | Massachusetts  Institute of Technology"/>
          <p:cNvPicPr preferRelativeResize="0"/>
          <p:nvPr/>
        </p:nvPicPr>
        <p:blipFill rotWithShape="1">
          <a:blip r:embed="rId3">
            <a:alphaModFix/>
          </a:blip>
          <a:srcRect l="2062" t="9091" r="2123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477979" y="771988"/>
            <a:ext cx="4487916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 err="1">
                <a:solidFill>
                  <a:schemeClr val="lt1"/>
                </a:solidFill>
              </a:rPr>
              <a:t>AttendanceEye</a:t>
            </a:r>
            <a:br>
              <a:rPr lang="en-US" sz="5400" dirty="0">
                <a:solidFill>
                  <a:schemeClr val="lt1"/>
                </a:solidFill>
              </a:rPr>
            </a:br>
            <a:r>
              <a:rPr lang="en-US" sz="2500" dirty="0">
                <a:solidFill>
                  <a:schemeClr val="lt1"/>
                </a:solidFill>
              </a:rPr>
              <a:t>Facial Recognition Using Generative Ai</a:t>
            </a:r>
            <a:endParaRPr dirty="0"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477980" y="4546920"/>
            <a:ext cx="4023359" cy="153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</a:rPr>
              <a:t>By: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</a:rPr>
              <a:t>Mohsin Ali Mirza – 20k-0353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</a:rPr>
              <a:t>Waleed Gul – 20k-0259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</a:rPr>
              <a:t>Mehwish Sameer- 20k - 1085</a:t>
            </a:r>
            <a:endParaRPr dirty="0"/>
          </a:p>
        </p:txBody>
      </p:sp>
      <p:sp>
        <p:nvSpPr>
          <p:cNvPr id="93" name="Google Shape;93;p1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Face Recognition - With Yolov8 - Photos</a:t>
            </a:r>
            <a:endParaRPr dirty="0"/>
          </a:p>
        </p:txBody>
      </p:sp>
      <p:pic>
        <p:nvPicPr>
          <p:cNvPr id="1026" name="Picture 2" descr="2024-02-28 21-57-27.mp4 [video-to-gif output image]">
            <a:extLst>
              <a:ext uri="{FF2B5EF4-FFF2-40B4-BE49-F238E27FC236}">
                <a16:creationId xmlns:a16="http://schemas.microsoft.com/office/drawing/2014/main" id="{4C672CEF-A846-42F4-0AA9-4FABC8D77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99" y="1891896"/>
            <a:ext cx="8032995" cy="45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Face Recognition – Real Life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1026" name="Picture 2" descr="WhatsApp Video 2024-02-29 at 1.37.29 PM.mp4 [video-to-gif output image]">
            <a:extLst>
              <a:ext uri="{FF2B5EF4-FFF2-40B4-BE49-F238E27FC236}">
                <a16:creationId xmlns:a16="http://schemas.microsoft.com/office/drawing/2014/main" id="{F8A95917-4234-3C9D-1893-EB0006A22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30" y="1597500"/>
            <a:ext cx="8815317" cy="496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Multiple Camera Inference – Real Life</a:t>
            </a:r>
            <a:endParaRPr dirty="0"/>
          </a:p>
        </p:txBody>
      </p:sp>
      <p:pic>
        <p:nvPicPr>
          <p:cNvPr id="2" name="Multiple Camera Inference.com)">
            <a:hlinkClick r:id="" action="ppaction://media"/>
            <a:extLst>
              <a:ext uri="{FF2B5EF4-FFF2-40B4-BE49-F238E27FC236}">
                <a16:creationId xmlns:a16="http://schemas.microsoft.com/office/drawing/2014/main" id="{6E90B0F1-8B9A-1A83-10C8-D28D96FF3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4242" y="1622734"/>
            <a:ext cx="8783516" cy="4940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Batch Face Inference </a:t>
            </a:r>
            <a:r>
              <a:rPr lang="en-US" sz="4400" dirty="0">
                <a:solidFill>
                  <a:srgbClr val="FFFFFF"/>
                </a:solidFill>
              </a:rPr>
              <a:t>– Real Life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344396-E1D5-CE66-8ADB-B0CEAABD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760576"/>
            <a:ext cx="8458200" cy="47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1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Frontend &amp; Database Connection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E290D-A942-D484-7533-25730D07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60" y="3428999"/>
            <a:ext cx="5696745" cy="3238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D10A5-3E32-D7B1-7BF7-FED5D260D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8" y="1753718"/>
            <a:ext cx="5688232" cy="2812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433;p35">
            <a:extLst>
              <a:ext uri="{FF2B5EF4-FFF2-40B4-BE49-F238E27FC236}">
                <a16:creationId xmlns:a16="http://schemas.microsoft.com/office/drawing/2014/main" id="{1CA05606-474A-4EF1-052E-CC60822C675A}"/>
              </a:ext>
            </a:extLst>
          </p:cNvPr>
          <p:cNvSpPr txBox="1"/>
          <p:nvPr/>
        </p:nvSpPr>
        <p:spPr>
          <a:xfrm>
            <a:off x="7930533" y="2726640"/>
            <a:ext cx="204318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Database</a:t>
            </a:r>
            <a:endParaRPr sz="3000" b="1" dirty="0"/>
          </a:p>
        </p:txBody>
      </p:sp>
      <p:sp>
        <p:nvSpPr>
          <p:cNvPr id="9" name="Google Shape;433;p35">
            <a:extLst>
              <a:ext uri="{FF2B5EF4-FFF2-40B4-BE49-F238E27FC236}">
                <a16:creationId xmlns:a16="http://schemas.microsoft.com/office/drawing/2014/main" id="{8868C950-B38A-7765-BCB6-0C00CBE22F1F}"/>
              </a:ext>
            </a:extLst>
          </p:cNvPr>
          <p:cNvSpPr txBox="1"/>
          <p:nvPr/>
        </p:nvSpPr>
        <p:spPr>
          <a:xfrm>
            <a:off x="2111050" y="4771496"/>
            <a:ext cx="204318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Frontend</a:t>
            </a:r>
            <a:endParaRPr sz="3000" b="1" dirty="0"/>
          </a:p>
        </p:txBody>
      </p:sp>
    </p:spTree>
    <p:extLst>
      <p:ext uri="{BB962C8B-B14F-4D97-AF65-F5344CB8AC3E}">
        <p14:creationId xmlns:p14="http://schemas.microsoft.com/office/powerpoint/2010/main" val="83735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E659750-72BC-350C-F23D-661FBD1B3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0" y="246131"/>
            <a:ext cx="8858985" cy="6365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B007DC-1B95-DE4E-B8AF-552D4E8B8ED1}"/>
              </a:ext>
            </a:extLst>
          </p:cNvPr>
          <p:cNvSpPr txBox="1"/>
          <p:nvPr/>
        </p:nvSpPr>
        <p:spPr>
          <a:xfrm>
            <a:off x="2095498" y="432720"/>
            <a:ext cx="28956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u="sng" dirty="0">
                <a:solidFill>
                  <a:srgbClr val="18898D"/>
                </a:solidFill>
                <a:latin typeface="Amasis MT Pro Black" panose="02040A040500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5132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Results – Confusion Matrix</a:t>
            </a:r>
            <a:endParaRPr/>
          </a:p>
        </p:txBody>
      </p:sp>
      <p:graphicFrame>
        <p:nvGraphicFramePr>
          <p:cNvPr id="203" name="Google Shape;203;p18"/>
          <p:cNvGraphicFramePr/>
          <p:nvPr>
            <p:extLst>
              <p:ext uri="{D42A27DB-BD31-4B8C-83A1-F6EECF244321}">
                <p14:modId xmlns:p14="http://schemas.microsoft.com/office/powerpoint/2010/main" val="889276914"/>
              </p:ext>
            </p:extLst>
          </p:nvPr>
        </p:nvGraphicFramePr>
        <p:xfrm>
          <a:off x="1371599" y="1736018"/>
          <a:ext cx="9368169" cy="2878524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3122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2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2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Model</a:t>
                      </a:r>
                      <a:endParaRPr sz="1600"/>
                    </a:p>
                  </a:txBody>
                  <a:tcPr marL="105404" marR="105404" marT="52702" marB="5270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Actual Person</a:t>
                      </a:r>
                      <a:endParaRPr sz="2100" dirty="0"/>
                    </a:p>
                  </a:txBody>
                  <a:tcPr marL="105404" marR="105404" marT="52702" marB="5270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/>
                        <a:t>Not Actual Person</a:t>
                      </a:r>
                    </a:p>
                  </a:txBody>
                  <a:tcPr marL="105404" marR="105404" marT="52702" marB="527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93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Predicts Person</a:t>
                      </a:r>
                      <a:endParaRPr sz="2100" dirty="0"/>
                    </a:p>
                  </a:txBody>
                  <a:tcPr marL="105404" marR="105404" marT="52702" marB="5270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correctly identifies a Person in Database</a:t>
                      </a:r>
                      <a:endParaRPr sz="2100" dirty="0"/>
                    </a:p>
                  </a:txBody>
                  <a:tcPr marL="105404" marR="105404" marT="52702" marB="5270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incorrectly identifies the Person with someone else in Database</a:t>
                      </a:r>
                      <a:endParaRPr sz="2100" dirty="0"/>
                    </a:p>
                  </a:txBody>
                  <a:tcPr marL="105404" marR="105404" marT="52702" marB="527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1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Does Not Detect Person</a:t>
                      </a:r>
                      <a:endParaRPr sz="2100" dirty="0"/>
                    </a:p>
                  </a:txBody>
                  <a:tcPr marL="105404" marR="105404" marT="52702" marB="5270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fails to identify a Person who is present in the Database</a:t>
                      </a:r>
                      <a:endParaRPr sz="2100" dirty="0"/>
                    </a:p>
                  </a:txBody>
                  <a:tcPr marL="105404" marR="105404" marT="52702" marB="52702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correctly does not identify a Person where there is none in Database</a:t>
                      </a:r>
                      <a:endParaRPr sz="2100" dirty="0"/>
                    </a:p>
                  </a:txBody>
                  <a:tcPr marL="105404" marR="105404" marT="52702" marB="527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4" name="Google Shape;204;p18"/>
          <p:cNvGraphicFramePr/>
          <p:nvPr>
            <p:extLst>
              <p:ext uri="{D42A27DB-BD31-4B8C-83A1-F6EECF244321}">
                <p14:modId xmlns:p14="http://schemas.microsoft.com/office/powerpoint/2010/main" val="2563729908"/>
              </p:ext>
            </p:extLst>
          </p:nvPr>
        </p:nvGraphicFramePr>
        <p:xfrm>
          <a:off x="1397782" y="4897240"/>
          <a:ext cx="9396432" cy="1603252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3132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Model</a:t>
                      </a:r>
                      <a:endParaRPr sz="1600"/>
                    </a:p>
                  </a:txBody>
                  <a:tcPr marL="105722" marR="105722" marT="52861" marB="528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/>
                        <a:t>Actual Person</a:t>
                      </a:r>
                    </a:p>
                  </a:txBody>
                  <a:tcPr marL="105722" marR="105722" marT="52861" marB="528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/>
                        <a:t>Not Actual Person</a:t>
                      </a:r>
                      <a:endParaRPr sz="2100" dirty="0"/>
                    </a:p>
                  </a:txBody>
                  <a:tcPr marL="105722" marR="105722" marT="52861" marB="5286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Detects Person</a:t>
                      </a:r>
                      <a:endParaRPr sz="2100" dirty="0"/>
                    </a:p>
                  </a:txBody>
                  <a:tcPr marL="105722" marR="105722" marT="52861" marB="5286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TP</a:t>
                      </a:r>
                      <a:endParaRPr sz="1600"/>
                    </a:p>
                  </a:txBody>
                  <a:tcPr marL="105722" marR="105722" marT="52861" marB="5286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FP</a:t>
                      </a:r>
                      <a:endParaRPr sz="1600"/>
                    </a:p>
                  </a:txBody>
                  <a:tcPr marL="105722" marR="105722" marT="52861" marB="5286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98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Does Not Detect Person</a:t>
                      </a:r>
                      <a:endParaRPr sz="2100" dirty="0"/>
                    </a:p>
                  </a:txBody>
                  <a:tcPr marL="105722" marR="105722" marT="52861" marB="5286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FN</a:t>
                      </a:r>
                      <a:endParaRPr sz="1600"/>
                    </a:p>
                  </a:txBody>
                  <a:tcPr marL="105722" marR="105722" marT="52861" marB="52861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TN</a:t>
                      </a:r>
                      <a:endParaRPr sz="1600" dirty="0"/>
                    </a:p>
                  </a:txBody>
                  <a:tcPr marL="105722" marR="105722" marT="52861" marB="5286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Face Detection – Evaluation Metrics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7C1D52-F2FB-213A-0EA8-71ED5B8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33712"/>
              </p:ext>
            </p:extLst>
          </p:nvPr>
        </p:nvGraphicFramePr>
        <p:xfrm>
          <a:off x="459350" y="1853678"/>
          <a:ext cx="11333835" cy="4466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767">
                  <a:extLst>
                    <a:ext uri="{9D8B030D-6E8A-4147-A177-3AD203B41FA5}">
                      <a16:colId xmlns:a16="http://schemas.microsoft.com/office/drawing/2014/main" val="3659913923"/>
                    </a:ext>
                  </a:extLst>
                </a:gridCol>
                <a:gridCol w="2266767">
                  <a:extLst>
                    <a:ext uri="{9D8B030D-6E8A-4147-A177-3AD203B41FA5}">
                      <a16:colId xmlns:a16="http://schemas.microsoft.com/office/drawing/2014/main" val="1331062320"/>
                    </a:ext>
                  </a:extLst>
                </a:gridCol>
                <a:gridCol w="2266767">
                  <a:extLst>
                    <a:ext uri="{9D8B030D-6E8A-4147-A177-3AD203B41FA5}">
                      <a16:colId xmlns:a16="http://schemas.microsoft.com/office/drawing/2014/main" val="4105169310"/>
                    </a:ext>
                  </a:extLst>
                </a:gridCol>
                <a:gridCol w="2266767">
                  <a:extLst>
                    <a:ext uri="{9D8B030D-6E8A-4147-A177-3AD203B41FA5}">
                      <a16:colId xmlns:a16="http://schemas.microsoft.com/office/drawing/2014/main" val="3444331020"/>
                    </a:ext>
                  </a:extLst>
                </a:gridCol>
                <a:gridCol w="2266767">
                  <a:extLst>
                    <a:ext uri="{9D8B030D-6E8A-4147-A177-3AD203B41FA5}">
                      <a16:colId xmlns:a16="http://schemas.microsoft.com/office/drawing/2014/main" val="3601999091"/>
                    </a:ext>
                  </a:extLst>
                </a:gridCol>
              </a:tblGrid>
              <a:tr h="94403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Model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Precision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Recall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F1-Score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145608280"/>
                  </a:ext>
                </a:extLst>
              </a:tr>
              <a:tr h="103858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Yolov8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0.968604365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0.987970977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0.979616306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0.983775904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916435"/>
                  </a:ext>
                </a:extLst>
              </a:tr>
              <a:tr h="103858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Dlib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0.506839378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0.999565311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0.491556220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0.659024145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3514071595"/>
                  </a:ext>
                </a:extLst>
              </a:tr>
              <a:tr h="144500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Open-CV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0.297493667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0.344616351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0.666666666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0.454361894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111089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006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Face Detection - Comparison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3AA64-D4F3-D494-5B94-B9FC1A991D7A}"/>
              </a:ext>
            </a:extLst>
          </p:cNvPr>
          <p:cNvSpPr txBox="1"/>
          <p:nvPr/>
        </p:nvSpPr>
        <p:spPr>
          <a:xfrm>
            <a:off x="828470" y="5683620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Yolov8 True Positive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D8687-B969-A633-289D-2317A9668180}"/>
              </a:ext>
            </a:extLst>
          </p:cNvPr>
          <p:cNvSpPr txBox="1"/>
          <p:nvPr/>
        </p:nvSpPr>
        <p:spPr>
          <a:xfrm>
            <a:off x="4564167" y="5680260"/>
            <a:ext cx="306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OpenCV False Negative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76E19-5127-A8FE-4D9C-8678916BA9DC}"/>
              </a:ext>
            </a:extLst>
          </p:cNvPr>
          <p:cNvSpPr txBox="1"/>
          <p:nvPr/>
        </p:nvSpPr>
        <p:spPr>
          <a:xfrm>
            <a:off x="8900282" y="5680260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Dlib</a:t>
            </a:r>
            <a:r>
              <a:rPr lang="en-US" sz="2000" b="1" dirty="0"/>
              <a:t> False 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9BC0D-6B51-118E-A714-E9B4EF613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00" y="2270714"/>
            <a:ext cx="2970471" cy="2970471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1541FE51-4131-2F57-58D7-DD5A03B32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4" y="2372059"/>
            <a:ext cx="3825502" cy="2869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E1713-352D-D677-EED5-9E20F71C8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130" y="2306519"/>
            <a:ext cx="3912888" cy="29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8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Face Recognition – Evaluation Metrics</a:t>
            </a:r>
            <a:endParaRPr dirty="0">
              <a:highlight>
                <a:srgbClr val="FFFF00"/>
              </a:highlight>
            </a:endParaRPr>
          </a:p>
        </p:txBody>
      </p:sp>
      <p:graphicFrame>
        <p:nvGraphicFramePr>
          <p:cNvPr id="228" name="Google Shape;228;p20"/>
          <p:cNvGraphicFramePr/>
          <p:nvPr>
            <p:extLst>
              <p:ext uri="{D42A27DB-BD31-4B8C-83A1-F6EECF244321}">
                <p14:modId xmlns:p14="http://schemas.microsoft.com/office/powerpoint/2010/main" val="1066254108"/>
              </p:ext>
            </p:extLst>
          </p:nvPr>
        </p:nvGraphicFramePr>
        <p:xfrm>
          <a:off x="323852" y="1755424"/>
          <a:ext cx="11544296" cy="4735601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1443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3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3037">
                  <a:extLst>
                    <a:ext uri="{9D8B030D-6E8A-4147-A177-3AD203B41FA5}">
                      <a16:colId xmlns:a16="http://schemas.microsoft.com/office/drawing/2014/main" val="3943474658"/>
                    </a:ext>
                  </a:extLst>
                </a:gridCol>
                <a:gridCol w="1443037">
                  <a:extLst>
                    <a:ext uri="{9D8B030D-6E8A-4147-A177-3AD203B41FA5}">
                      <a16:colId xmlns:a16="http://schemas.microsoft.com/office/drawing/2014/main" val="2989302758"/>
                    </a:ext>
                  </a:extLst>
                </a:gridCol>
                <a:gridCol w="1443037">
                  <a:extLst>
                    <a:ext uri="{9D8B030D-6E8A-4147-A177-3AD203B41FA5}">
                      <a16:colId xmlns:a16="http://schemas.microsoft.com/office/drawing/2014/main" val="1205373861"/>
                    </a:ext>
                  </a:extLst>
                </a:gridCol>
              </a:tblGrid>
              <a:tr h="6828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Model</a:t>
                      </a:r>
                      <a:endParaRPr sz="210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Accuracy</a:t>
                      </a:r>
                      <a:endParaRPr sz="210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Precision</a:t>
                      </a:r>
                      <a:endParaRPr sz="210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Recall</a:t>
                      </a:r>
                      <a:endParaRPr sz="210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F1-Score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Best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/>
                        <a:t>Avg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/>
                        <a:t>Worst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dirty="0"/>
                    </a:p>
                  </a:txBody>
                  <a:tcPr marL="77591" marR="77591" marT="38795" marB="387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8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2100" b="1" dirty="0"/>
                        <a:t>FR With Yolo</a:t>
                      </a:r>
                      <a:endParaRPr sz="2100" b="1" dirty="0"/>
                    </a:p>
                  </a:txBody>
                  <a:tcPr marL="77591" marR="77591" marT="38795" marB="3879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0.77777</a:t>
                      </a:r>
                      <a:endParaRPr sz="2100" b="1" dirty="0"/>
                    </a:p>
                  </a:txBody>
                  <a:tcPr marL="77591" marR="77591" marT="38795" marB="3879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0.6333333</a:t>
                      </a:r>
                      <a:endParaRPr sz="2100" b="1" dirty="0"/>
                    </a:p>
                  </a:txBody>
                  <a:tcPr marL="77591" marR="77591" marT="38795" marB="3879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0.699999</a:t>
                      </a:r>
                      <a:endParaRPr sz="2100" b="1" dirty="0"/>
                    </a:p>
                  </a:txBody>
                  <a:tcPr marL="77591" marR="77591" marT="38795" marB="3879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0.666666</a:t>
                      </a:r>
                      <a:endParaRPr sz="2100" b="1" dirty="0"/>
                    </a:p>
                  </a:txBody>
                  <a:tcPr marL="77591" marR="77591" marT="38795" marB="3879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0.11</a:t>
                      </a:r>
                      <a:endParaRPr sz="2100" b="1" dirty="0"/>
                    </a:p>
                  </a:txBody>
                  <a:tcPr marL="102204" marR="102204" marT="51102" marB="5110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0.42122</a:t>
                      </a:r>
                      <a:endParaRPr sz="2100" b="1" dirty="0"/>
                    </a:p>
                  </a:txBody>
                  <a:tcPr marL="102204" marR="102204" marT="51102" marB="5110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/>
                        <a:t>0.6</a:t>
                      </a:r>
                      <a:endParaRPr sz="2100" b="1" dirty="0"/>
                    </a:p>
                  </a:txBody>
                  <a:tcPr marL="102204" marR="102204" marT="51102" marB="5110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76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FR Without Yolo</a:t>
                      </a:r>
                      <a:endParaRPr sz="210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0.77777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0.55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0.444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0.48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7.4</a:t>
                      </a:r>
                      <a:endParaRPr sz="2100" dirty="0"/>
                    </a:p>
                  </a:txBody>
                  <a:tcPr marL="102204" marR="102204" marT="51102" marB="511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10.24</a:t>
                      </a:r>
                      <a:endParaRPr sz="2100" dirty="0"/>
                    </a:p>
                  </a:txBody>
                  <a:tcPr marL="102204" marR="102204" marT="51102" marB="511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19.4</a:t>
                      </a:r>
                      <a:endParaRPr sz="2100" dirty="0"/>
                    </a:p>
                  </a:txBody>
                  <a:tcPr marL="102204" marR="102204" marT="51102" marB="511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872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 err="1"/>
                        <a:t>Deepface</a:t>
                      </a:r>
                      <a:r>
                        <a:rPr lang="en-US" sz="2100" dirty="0"/>
                        <a:t> Without Yolo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0.6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0.59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0.55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0.57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2.05</a:t>
                      </a:r>
                      <a:endParaRPr sz="2100" dirty="0"/>
                    </a:p>
                  </a:txBody>
                  <a:tcPr marL="102204" marR="102204" marT="51102" marB="511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2.89</a:t>
                      </a:r>
                      <a:endParaRPr sz="2100" dirty="0"/>
                    </a:p>
                  </a:txBody>
                  <a:tcPr marL="102204" marR="102204" marT="51102" marB="511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3.31</a:t>
                      </a:r>
                      <a:endParaRPr sz="2100" dirty="0"/>
                    </a:p>
                  </a:txBody>
                  <a:tcPr marL="102204" marR="102204" marT="51102" marB="511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76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 err="1"/>
                        <a:t>Deepface</a:t>
                      </a:r>
                      <a:r>
                        <a:rPr lang="en-US" sz="2100" dirty="0"/>
                        <a:t> With Yolo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0.58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0.56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0.38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0.42</a:t>
                      </a:r>
                      <a:endParaRPr sz="2100" dirty="0"/>
                    </a:p>
                  </a:txBody>
                  <a:tcPr marL="77591" marR="77591" marT="38795" marB="3879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9.2</a:t>
                      </a:r>
                      <a:endParaRPr sz="2100" dirty="0"/>
                    </a:p>
                  </a:txBody>
                  <a:tcPr marL="102204" marR="102204" marT="51102" marB="511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19.0</a:t>
                      </a:r>
                      <a:endParaRPr sz="2100" dirty="0"/>
                    </a:p>
                  </a:txBody>
                  <a:tcPr marL="102204" marR="102204" marT="51102" marB="5110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21.5</a:t>
                      </a:r>
                      <a:endParaRPr sz="2100" dirty="0"/>
                    </a:p>
                  </a:txBody>
                  <a:tcPr marL="102204" marR="102204" marT="51102" marB="51102"/>
                </a:tc>
                <a:extLst>
                  <a:ext uri="{0D108BD9-81ED-4DB2-BD59-A6C34878D82A}">
                    <a16:rowId xmlns:a16="http://schemas.microsoft.com/office/drawing/2014/main" val="20247223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Acknowledgement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671828" y="2332272"/>
            <a:ext cx="9481819" cy="2730241"/>
            <a:chOff x="0" y="1795486"/>
            <a:chExt cx="9481819" cy="2730241"/>
          </a:xfrm>
        </p:grpSpPr>
        <p:sp>
          <p:nvSpPr>
            <p:cNvPr id="106" name="Google Shape;106;p14"/>
            <p:cNvSpPr/>
            <p:nvPr/>
          </p:nvSpPr>
          <p:spPr>
            <a:xfrm>
              <a:off x="0" y="2267807"/>
              <a:ext cx="9481819" cy="8064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74091" y="1795486"/>
              <a:ext cx="6637274" cy="94464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520205" y="1841600"/>
              <a:ext cx="6545046" cy="85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0850" tIns="0" rIns="2508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Dr Muhammad Waqas (Supervisor)</a:t>
              </a:r>
              <a:endParaRPr dirty="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0" y="3719327"/>
              <a:ext cx="9481819" cy="8064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74091" y="3247007"/>
              <a:ext cx="6637274" cy="94464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520205" y="3293121"/>
              <a:ext cx="6545046" cy="85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0850" tIns="0" rIns="2508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Dr Muhammad Rafi (Co-Supervisor)</a:t>
              </a: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Multiple Camera – Inference Time</a:t>
            </a:r>
            <a:endParaRPr dirty="0"/>
          </a:p>
        </p:txBody>
      </p:sp>
      <p:graphicFrame>
        <p:nvGraphicFramePr>
          <p:cNvPr id="258" name="Google Shape;258;p23"/>
          <p:cNvGraphicFramePr/>
          <p:nvPr>
            <p:extLst>
              <p:ext uri="{D42A27DB-BD31-4B8C-83A1-F6EECF244321}">
                <p14:modId xmlns:p14="http://schemas.microsoft.com/office/powerpoint/2010/main" val="3581506021"/>
              </p:ext>
            </p:extLst>
          </p:nvPr>
        </p:nvGraphicFramePr>
        <p:xfrm>
          <a:off x="744585" y="1821166"/>
          <a:ext cx="10702824" cy="4685146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1783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3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3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38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90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Try</a:t>
                      </a:r>
                      <a:endParaRPr sz="29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304" marR="104304" marT="52152" marB="52152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Face Recognition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0449" marR="100449" marT="50224" marB="5022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Database</a:t>
                      </a:r>
                      <a:endParaRPr sz="1600"/>
                    </a:p>
                  </a:txBody>
                  <a:tcPr marL="104304" marR="104304" marT="52152" marB="52152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Marked</a:t>
                      </a:r>
                      <a:endParaRPr sz="16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0449" marR="100449" marT="50224" marB="5022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0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900">
                        <a:highlight>
                          <a:srgbClr val="FFFF00"/>
                        </a:highlight>
                      </a:endParaRPr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2900" dirty="0"/>
                        <a:t>Best</a:t>
                      </a:r>
                      <a:endParaRPr sz="2900" dirty="0"/>
                    </a:p>
                  </a:txBody>
                  <a:tcPr marL="104304" marR="104304" marT="52152" marB="52152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dirty="0"/>
                        <a:t>Worst</a:t>
                      </a:r>
                      <a:endParaRPr sz="1600" dirty="0"/>
                    </a:p>
                  </a:txBody>
                  <a:tcPr marL="104304" marR="104304" marT="52152" marB="52152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dirty="0"/>
                        <a:t>Average</a:t>
                      </a:r>
                      <a:endParaRPr sz="1600" dirty="0"/>
                    </a:p>
                  </a:txBody>
                  <a:tcPr marL="104304" marR="104304" marT="52152" marB="52152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dirty="0"/>
                        <a:t>Best</a:t>
                      </a:r>
                      <a:endParaRPr sz="1600" dirty="0"/>
                    </a:p>
                  </a:txBody>
                  <a:tcPr marL="104304" marR="104304" marT="52152" marB="52152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dirty="0"/>
                        <a:t>Worst</a:t>
                      </a:r>
                      <a:endParaRPr sz="1600" dirty="0"/>
                    </a:p>
                  </a:txBody>
                  <a:tcPr marL="104304" marR="104304" marT="52152" marB="52152"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1st</a:t>
                      </a:r>
                      <a:endParaRPr sz="29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dirty="0"/>
                        <a:t>0.34</a:t>
                      </a:r>
                      <a:endParaRPr sz="2900" dirty="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dirty="0"/>
                        <a:t>0.38</a:t>
                      </a:r>
                      <a:endParaRPr sz="1600" dirty="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 dirty="0"/>
                        <a:t>2.8</a:t>
                      </a:r>
                      <a:endParaRPr sz="1600" b="1" dirty="0"/>
                    </a:p>
                  </a:txBody>
                  <a:tcPr marL="104304" marR="104304" marT="52152" marB="5215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 dirty="0"/>
                        <a:t>0.07</a:t>
                      </a:r>
                      <a:endParaRPr sz="1600" b="1" dirty="0"/>
                    </a:p>
                  </a:txBody>
                  <a:tcPr marL="104304" marR="104304" marT="52152" marB="5215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0.38</a:t>
                      </a:r>
                      <a:endParaRPr sz="1600"/>
                    </a:p>
                  </a:txBody>
                  <a:tcPr marL="104304" marR="104304" marT="52152" marB="521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5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2nd</a:t>
                      </a:r>
                      <a:endParaRPr sz="29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 dirty="0"/>
                        <a:t>0.315</a:t>
                      </a:r>
                      <a:endParaRPr sz="1600" b="1" dirty="0"/>
                    </a:p>
                  </a:txBody>
                  <a:tcPr marL="104304" marR="104304" marT="52152" marB="5215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dirty="0"/>
                        <a:t>0.33</a:t>
                      </a:r>
                      <a:endParaRPr sz="1600" dirty="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3.121</a:t>
                      </a:r>
                      <a:endParaRPr sz="16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0.31</a:t>
                      </a:r>
                      <a:endParaRPr sz="16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0.36</a:t>
                      </a:r>
                      <a:endParaRPr sz="1600"/>
                    </a:p>
                  </a:txBody>
                  <a:tcPr marL="104304" marR="104304" marT="52152" marB="521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5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3rd</a:t>
                      </a:r>
                      <a:endParaRPr sz="29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0.317</a:t>
                      </a:r>
                      <a:endParaRPr sz="29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0.346</a:t>
                      </a:r>
                      <a:endParaRPr sz="29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3.786</a:t>
                      </a:r>
                      <a:endParaRPr sz="29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0.07</a:t>
                      </a:r>
                      <a:endParaRPr sz="29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0.32</a:t>
                      </a:r>
                      <a:endParaRPr sz="2900"/>
                    </a:p>
                  </a:txBody>
                  <a:tcPr marL="104304" marR="104304" marT="52152" marB="5215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770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/>
                        <a:t>Average</a:t>
                      </a:r>
                      <a:endParaRPr sz="2900"/>
                    </a:p>
                  </a:txBody>
                  <a:tcPr marL="104304" marR="104304" marT="52152" marB="52152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 dirty="0"/>
                        <a:t>0.324</a:t>
                      </a:r>
                      <a:endParaRPr sz="2900" b="1" dirty="0"/>
                    </a:p>
                  </a:txBody>
                  <a:tcPr marL="104304" marR="104304" marT="52152" marB="5215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 dirty="0"/>
                        <a:t>0.352</a:t>
                      </a:r>
                      <a:endParaRPr sz="2900" b="1" dirty="0"/>
                    </a:p>
                  </a:txBody>
                  <a:tcPr marL="104304" marR="104304" marT="52152" marB="5215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 dirty="0"/>
                        <a:t>3.24</a:t>
                      </a:r>
                      <a:endParaRPr sz="2900" b="1" dirty="0"/>
                    </a:p>
                  </a:txBody>
                  <a:tcPr marL="104304" marR="104304" marT="52152" marB="5215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 dirty="0"/>
                        <a:t>0.15</a:t>
                      </a:r>
                      <a:endParaRPr sz="2900" b="1" dirty="0"/>
                    </a:p>
                  </a:txBody>
                  <a:tcPr marL="104304" marR="104304" marT="52152" marB="5215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 dirty="0"/>
                        <a:t>0.35</a:t>
                      </a:r>
                      <a:endParaRPr sz="2900" b="1" dirty="0"/>
                    </a:p>
                  </a:txBody>
                  <a:tcPr marL="104304" marR="104304" marT="52152" marB="52152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Batch Face Recognition – Evaluation Metrics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7C1D52-F2FB-213A-0EA8-71ED5B8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85941"/>
              </p:ext>
            </p:extLst>
          </p:nvPr>
        </p:nvGraphicFramePr>
        <p:xfrm>
          <a:off x="459349" y="1741655"/>
          <a:ext cx="11146635" cy="240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251">
                  <a:extLst>
                    <a:ext uri="{9D8B030D-6E8A-4147-A177-3AD203B41FA5}">
                      <a16:colId xmlns:a16="http://schemas.microsoft.com/office/drawing/2014/main" val="3659913923"/>
                    </a:ext>
                  </a:extLst>
                </a:gridCol>
                <a:gridCol w="1641403">
                  <a:extLst>
                    <a:ext uri="{9D8B030D-6E8A-4147-A177-3AD203B41FA5}">
                      <a16:colId xmlns:a16="http://schemas.microsoft.com/office/drawing/2014/main" val="1331062320"/>
                    </a:ext>
                  </a:extLst>
                </a:gridCol>
                <a:gridCol w="2229327">
                  <a:extLst>
                    <a:ext uri="{9D8B030D-6E8A-4147-A177-3AD203B41FA5}">
                      <a16:colId xmlns:a16="http://schemas.microsoft.com/office/drawing/2014/main" val="4105169310"/>
                    </a:ext>
                  </a:extLst>
                </a:gridCol>
                <a:gridCol w="2229327">
                  <a:extLst>
                    <a:ext uri="{9D8B030D-6E8A-4147-A177-3AD203B41FA5}">
                      <a16:colId xmlns:a16="http://schemas.microsoft.com/office/drawing/2014/main" val="3444331020"/>
                    </a:ext>
                  </a:extLst>
                </a:gridCol>
                <a:gridCol w="2229327">
                  <a:extLst>
                    <a:ext uri="{9D8B030D-6E8A-4147-A177-3AD203B41FA5}">
                      <a16:colId xmlns:a16="http://schemas.microsoft.com/office/drawing/2014/main" val="3601999091"/>
                    </a:ext>
                  </a:extLst>
                </a:gridCol>
              </a:tblGrid>
              <a:tr h="72390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Model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Precision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Recall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F1-Score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145608280"/>
                  </a:ext>
                </a:extLst>
              </a:tr>
              <a:tr h="81232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Face </a:t>
                      </a:r>
                    </a:p>
                    <a:p>
                      <a:pPr algn="ctr"/>
                      <a:r>
                        <a:rPr lang="en-US" sz="2400" b="1" dirty="0"/>
                        <a:t>Recognition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0.64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0.71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0.84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0.76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916435"/>
                  </a:ext>
                </a:extLst>
              </a:tr>
              <a:tr h="8123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Batch</a:t>
                      </a:r>
                    </a:p>
                    <a:p>
                      <a:pPr algn="ctr"/>
                      <a:r>
                        <a:rPr lang="en-US" sz="2400" dirty="0"/>
                        <a:t>Inception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0.75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0.76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351407159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C00183-A780-6C83-24DE-B3D490C3F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232202"/>
              </p:ext>
            </p:extLst>
          </p:nvPr>
        </p:nvGraphicFramePr>
        <p:xfrm>
          <a:off x="459349" y="4300396"/>
          <a:ext cx="11146632" cy="2296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658">
                  <a:extLst>
                    <a:ext uri="{9D8B030D-6E8A-4147-A177-3AD203B41FA5}">
                      <a16:colId xmlns:a16="http://schemas.microsoft.com/office/drawing/2014/main" val="3659913923"/>
                    </a:ext>
                  </a:extLst>
                </a:gridCol>
                <a:gridCol w="2786658">
                  <a:extLst>
                    <a:ext uri="{9D8B030D-6E8A-4147-A177-3AD203B41FA5}">
                      <a16:colId xmlns:a16="http://schemas.microsoft.com/office/drawing/2014/main" val="1331062320"/>
                    </a:ext>
                  </a:extLst>
                </a:gridCol>
                <a:gridCol w="2786658">
                  <a:extLst>
                    <a:ext uri="{9D8B030D-6E8A-4147-A177-3AD203B41FA5}">
                      <a16:colId xmlns:a16="http://schemas.microsoft.com/office/drawing/2014/main" val="4105169310"/>
                    </a:ext>
                  </a:extLst>
                </a:gridCol>
                <a:gridCol w="2786658">
                  <a:extLst>
                    <a:ext uri="{9D8B030D-6E8A-4147-A177-3AD203B41FA5}">
                      <a16:colId xmlns:a16="http://schemas.microsoft.com/office/drawing/2014/main" val="3444331020"/>
                    </a:ext>
                  </a:extLst>
                </a:gridCol>
              </a:tblGrid>
              <a:tr h="5495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Model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Best Time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Average Time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Worst Time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145608280"/>
                  </a:ext>
                </a:extLst>
              </a:tr>
              <a:tr h="87362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Face </a:t>
                      </a:r>
                    </a:p>
                    <a:p>
                      <a:pPr algn="ctr"/>
                      <a:r>
                        <a:rPr lang="en-US" sz="2400" b="1" dirty="0"/>
                        <a:t>Recognition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0.0215523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0.01052474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0.0332157611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916435"/>
                  </a:ext>
                </a:extLst>
              </a:tr>
              <a:tr h="8736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Batch</a:t>
                      </a:r>
                    </a:p>
                    <a:p>
                      <a:pPr algn="ctr"/>
                      <a:r>
                        <a:rPr lang="en-US" sz="2400" dirty="0"/>
                        <a:t>Inception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0.139792204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0.179710484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0.27211154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35140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749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Optimizations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7C1D52-F2FB-213A-0EA8-71ED5B8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456075"/>
              </p:ext>
            </p:extLst>
          </p:nvPr>
        </p:nvGraphicFramePr>
        <p:xfrm>
          <a:off x="704850" y="1765977"/>
          <a:ext cx="10896599" cy="2348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569">
                  <a:extLst>
                    <a:ext uri="{9D8B030D-6E8A-4147-A177-3AD203B41FA5}">
                      <a16:colId xmlns:a16="http://schemas.microsoft.com/office/drawing/2014/main" val="3659913923"/>
                    </a:ext>
                  </a:extLst>
                </a:gridCol>
                <a:gridCol w="2005730">
                  <a:extLst>
                    <a:ext uri="{9D8B030D-6E8A-4147-A177-3AD203B41FA5}">
                      <a16:colId xmlns:a16="http://schemas.microsoft.com/office/drawing/2014/main" val="1331062320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4105169310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3444331020"/>
                    </a:ext>
                  </a:extLst>
                </a:gridCol>
              </a:tblGrid>
              <a:tr h="72390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Model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Best Time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Average Time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Worst Time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145608280"/>
                  </a:ext>
                </a:extLst>
              </a:tr>
              <a:tr h="81232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Without UI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0.0215523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0.01052474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0.0332157611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916435"/>
                  </a:ext>
                </a:extLst>
              </a:tr>
              <a:tr h="8123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With UI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0.0271295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0.1515293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0.0366699695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351407159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C00183-A780-6C83-24DE-B3D490C3F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58109"/>
              </p:ext>
            </p:extLst>
          </p:nvPr>
        </p:nvGraphicFramePr>
        <p:xfrm>
          <a:off x="1973162" y="4283002"/>
          <a:ext cx="8359974" cy="2296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658">
                  <a:extLst>
                    <a:ext uri="{9D8B030D-6E8A-4147-A177-3AD203B41FA5}">
                      <a16:colId xmlns:a16="http://schemas.microsoft.com/office/drawing/2014/main" val="3659913923"/>
                    </a:ext>
                  </a:extLst>
                </a:gridCol>
                <a:gridCol w="2786658">
                  <a:extLst>
                    <a:ext uri="{9D8B030D-6E8A-4147-A177-3AD203B41FA5}">
                      <a16:colId xmlns:a16="http://schemas.microsoft.com/office/drawing/2014/main" val="1331062320"/>
                    </a:ext>
                  </a:extLst>
                </a:gridCol>
                <a:gridCol w="2786658">
                  <a:extLst>
                    <a:ext uri="{9D8B030D-6E8A-4147-A177-3AD203B41FA5}">
                      <a16:colId xmlns:a16="http://schemas.microsoft.com/office/drawing/2014/main" val="4105169310"/>
                    </a:ext>
                  </a:extLst>
                </a:gridCol>
              </a:tblGrid>
              <a:tr h="549581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Model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First Time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Next Time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145608280"/>
                  </a:ext>
                </a:extLst>
              </a:tr>
              <a:tr h="87362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With Cache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0.0342266559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0.0000001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916435"/>
                  </a:ext>
                </a:extLst>
              </a:tr>
              <a:tr h="8736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Without Cache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0.025386484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0.0285738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35140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78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Overall Model - Results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7C1D52-F2FB-213A-0EA8-71ED5B80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88065"/>
              </p:ext>
            </p:extLst>
          </p:nvPr>
        </p:nvGraphicFramePr>
        <p:xfrm>
          <a:off x="647697" y="2661327"/>
          <a:ext cx="10896599" cy="240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569">
                  <a:extLst>
                    <a:ext uri="{9D8B030D-6E8A-4147-A177-3AD203B41FA5}">
                      <a16:colId xmlns:a16="http://schemas.microsoft.com/office/drawing/2014/main" val="3659913923"/>
                    </a:ext>
                  </a:extLst>
                </a:gridCol>
                <a:gridCol w="2005730">
                  <a:extLst>
                    <a:ext uri="{9D8B030D-6E8A-4147-A177-3AD203B41FA5}">
                      <a16:colId xmlns:a16="http://schemas.microsoft.com/office/drawing/2014/main" val="1331062320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4105169310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3444331020"/>
                    </a:ext>
                  </a:extLst>
                </a:gridCol>
              </a:tblGrid>
              <a:tr h="72390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Model</a:t>
                      </a:r>
                      <a:endParaRPr lang="en-US" sz="2400" dirty="0"/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Best Time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Average Time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Worst Time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145608280"/>
                  </a:ext>
                </a:extLst>
              </a:tr>
              <a:tr h="81232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Face Recognition</a:t>
                      </a:r>
                    </a:p>
                    <a:p>
                      <a:pPr algn="ctr"/>
                      <a:r>
                        <a:rPr lang="en-US" sz="2400" b="1" dirty="0"/>
                        <a:t>Optimized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0.87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1.16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1.376</a:t>
                      </a:r>
                    </a:p>
                  </a:txBody>
                  <a:tcPr marL="110441" marR="110441" marT="55221" marB="5522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916435"/>
                  </a:ext>
                </a:extLst>
              </a:tr>
              <a:tr h="81232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Face Recognition</a:t>
                      </a:r>
                    </a:p>
                    <a:p>
                      <a:pPr algn="ctr"/>
                      <a:r>
                        <a:rPr lang="en-US" sz="2400" b="0" dirty="0"/>
                        <a:t>Without Optimized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0.0271295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0.1515293</a:t>
                      </a:r>
                    </a:p>
                  </a:txBody>
                  <a:tcPr marL="110441" marR="110441" marT="55221" marB="552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0.0366699695</a:t>
                      </a:r>
                    </a:p>
                  </a:txBody>
                  <a:tcPr marL="110441" marR="110441" marT="55221" marB="55221"/>
                </a:tc>
                <a:extLst>
                  <a:ext uri="{0D108BD9-81ED-4DB2-BD59-A6C34878D82A}">
                    <a16:rowId xmlns:a16="http://schemas.microsoft.com/office/drawing/2014/main" val="35140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395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D82DB-6F4B-507D-E1F5-BFB7C2B4E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67" b="17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BA7637-10E2-6238-095C-EDA1A7CD6105}"/>
              </a:ext>
            </a:extLst>
          </p:cNvPr>
          <p:cNvSpPr txBox="1"/>
          <p:nvPr/>
        </p:nvSpPr>
        <p:spPr>
          <a:xfrm>
            <a:off x="7414419" y="5615970"/>
            <a:ext cx="422263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u="sng" dirty="0">
                <a:solidFill>
                  <a:srgbClr val="0C0469"/>
                </a:solidFill>
                <a:latin typeface="Amasis MT Pro Black" panose="02040A04050005020304" pitchFamily="18" charset="0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2558395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Most Common Pitfall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5D76C-CE18-BBEB-52E8-2448A2F8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84" y="2013518"/>
            <a:ext cx="1974300" cy="2830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E9113-7F2B-0972-D07C-0C964F67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952" y="2013518"/>
            <a:ext cx="2007200" cy="2830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8A68B-4F80-A7E3-734D-5C020BC75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921" y="4964317"/>
            <a:ext cx="1005026" cy="1089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9534D1-7E60-3612-7131-6EB260FD8301}"/>
              </a:ext>
            </a:extLst>
          </p:cNvPr>
          <p:cNvSpPr txBox="1"/>
          <p:nvPr/>
        </p:nvSpPr>
        <p:spPr>
          <a:xfrm>
            <a:off x="3945105" y="5822335"/>
            <a:ext cx="10647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✅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73F25-F4BA-561A-82EC-34B8BB34B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982" y="4964318"/>
            <a:ext cx="1005026" cy="1089147"/>
          </a:xfrm>
          <a:prstGeom prst="rect">
            <a:avLst/>
          </a:prstGeom>
        </p:spPr>
      </p:pic>
      <p:pic>
        <p:nvPicPr>
          <p:cNvPr id="11270" name="Picture 6" descr="I dont know - Free communications icons">
            <a:extLst>
              <a:ext uri="{FF2B5EF4-FFF2-40B4-BE49-F238E27FC236}">
                <a16:creationId xmlns:a16="http://schemas.microsoft.com/office/drawing/2014/main" id="{44F0C2FE-3466-6EBF-47DD-68355B35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83" y="5779404"/>
            <a:ext cx="799960" cy="7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13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Interface GANS</a:t>
            </a:r>
            <a:endParaRPr lang="en-US" dirty="0"/>
          </a:p>
        </p:txBody>
      </p:sp>
      <p:pic>
        <p:nvPicPr>
          <p:cNvPr id="4" name="Picture 3" descr="A close-up of a child&#10;&#10;Description automatically generated">
            <a:extLst>
              <a:ext uri="{FF2B5EF4-FFF2-40B4-BE49-F238E27FC236}">
                <a16:creationId xmlns:a16="http://schemas.microsoft.com/office/drawing/2014/main" id="{EC90A73D-5640-5F63-3C61-D32505314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3" y="1843359"/>
            <a:ext cx="4720103" cy="4720103"/>
          </a:xfrm>
          <a:prstGeom prst="rect">
            <a:avLst/>
          </a:prstGeom>
        </p:spPr>
      </p:pic>
      <p:pic>
        <p:nvPicPr>
          <p:cNvPr id="6" name="Picture 5" descr="A close up of a child&#10;&#10;Description automatically generated">
            <a:extLst>
              <a:ext uri="{FF2B5EF4-FFF2-40B4-BE49-F238E27FC236}">
                <a16:creationId xmlns:a16="http://schemas.microsoft.com/office/drawing/2014/main" id="{07668F12-C8DC-E5F5-2E8B-32009C9BA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075" y="1843359"/>
            <a:ext cx="4720103" cy="47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5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Interface GANS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AD86C8-B8C0-6E81-7EC3-01F32F91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2" y="1728372"/>
            <a:ext cx="7829549" cy="48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52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Attribute Gan</a:t>
            </a:r>
            <a:endParaRPr lang="en-US" dirty="0"/>
          </a:p>
        </p:txBody>
      </p:sp>
      <p:pic>
        <p:nvPicPr>
          <p:cNvPr id="3" name="Picture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9100D31-5DD7-A43D-E946-6C7FE40DB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884996"/>
            <a:ext cx="4528035" cy="4528035"/>
          </a:xfrm>
          <a:prstGeom prst="rect">
            <a:avLst/>
          </a:prstGeom>
        </p:spPr>
      </p:pic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FE426C18-700B-ABB0-8920-62FFF239A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229" y="1884996"/>
            <a:ext cx="4528035" cy="45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60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Attribute GANS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C64E90-5E5D-975D-6E26-3B9D5819F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97" y="1597499"/>
            <a:ext cx="10951600" cy="48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91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Table Of Contents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122" name="Google Shape;122;p15"/>
          <p:cNvGrpSpPr/>
          <p:nvPr/>
        </p:nvGrpSpPr>
        <p:grpSpPr>
          <a:xfrm>
            <a:off x="-4986939" y="714336"/>
            <a:ext cx="13220731" cy="6801122"/>
            <a:chOff x="1184648" y="652231"/>
            <a:chExt cx="13691286" cy="7043189"/>
          </a:xfrm>
        </p:grpSpPr>
        <p:grpSp>
          <p:nvGrpSpPr>
            <p:cNvPr id="123" name="Google Shape;123;p15"/>
            <p:cNvGrpSpPr/>
            <p:nvPr/>
          </p:nvGrpSpPr>
          <p:grpSpPr>
            <a:xfrm>
              <a:off x="1184648" y="652231"/>
              <a:ext cx="13691286" cy="7043189"/>
              <a:chOff x="256746" y="85520"/>
              <a:chExt cx="13691286" cy="7043189"/>
            </a:xfrm>
          </p:grpSpPr>
          <p:grpSp>
            <p:nvGrpSpPr>
              <p:cNvPr id="124" name="Google Shape;124;p15"/>
              <p:cNvGrpSpPr/>
              <p:nvPr/>
            </p:nvGrpSpPr>
            <p:grpSpPr>
              <a:xfrm>
                <a:off x="256746" y="85520"/>
                <a:ext cx="13691286" cy="7043189"/>
                <a:chOff x="256746" y="85520"/>
                <a:chExt cx="13691286" cy="7043189"/>
              </a:xfrm>
            </p:grpSpPr>
            <p:grpSp>
              <p:nvGrpSpPr>
                <p:cNvPr id="125" name="Google Shape;125;p15"/>
                <p:cNvGrpSpPr/>
                <p:nvPr/>
              </p:nvGrpSpPr>
              <p:grpSpPr>
                <a:xfrm>
                  <a:off x="256746" y="85520"/>
                  <a:ext cx="13691286" cy="7043189"/>
                  <a:chOff x="-4946113" y="545549"/>
                  <a:chExt cx="13691286" cy="7043189"/>
                </a:xfrm>
              </p:grpSpPr>
              <p:grpSp>
                <p:nvGrpSpPr>
                  <p:cNvPr id="126" name="Google Shape;126;p15"/>
                  <p:cNvGrpSpPr/>
                  <p:nvPr/>
                </p:nvGrpSpPr>
                <p:grpSpPr>
                  <a:xfrm>
                    <a:off x="-4946113" y="545549"/>
                    <a:ext cx="13691286" cy="7043189"/>
                    <a:chOff x="-5916279" y="-905378"/>
                    <a:chExt cx="13691286" cy="7043189"/>
                  </a:xfrm>
                </p:grpSpPr>
                <p:sp>
                  <p:nvSpPr>
                    <p:cNvPr id="127" name="Google Shape;127;p15"/>
                    <p:cNvSpPr/>
                    <p:nvPr/>
                  </p:nvSpPr>
                  <p:spPr>
                    <a:xfrm>
                      <a:off x="-5916279" y="-905378"/>
                      <a:ext cx="7043189" cy="7043189"/>
                    </a:xfrm>
                    <a:prstGeom prst="blockArc">
                      <a:avLst>
                        <a:gd name="adj1" fmla="val 18900000"/>
                        <a:gd name="adj2" fmla="val 2700000"/>
                        <a:gd name="adj3" fmla="val 307"/>
                      </a:avLst>
                    </a:prstGeom>
                    <a:noFill/>
                    <a:ln w="12700" cap="flat" cmpd="sng">
                      <a:solidFill>
                        <a:srgbClr val="345A9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" name="Google Shape;128;p15"/>
                    <p:cNvSpPr/>
                    <p:nvPr/>
                  </p:nvSpPr>
                  <p:spPr>
                    <a:xfrm>
                      <a:off x="492508" y="326922"/>
                      <a:ext cx="7282499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" name="Google Shape;129;p15"/>
                    <p:cNvSpPr txBox="1"/>
                    <p:nvPr/>
                  </p:nvSpPr>
                  <p:spPr>
                    <a:xfrm>
                      <a:off x="492508" y="326922"/>
                      <a:ext cx="7282499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 Collection</a:t>
                      </a:r>
                      <a:endParaRPr lang="en-US" dirty="0"/>
                    </a:p>
                  </p:txBody>
                </p:sp>
                <p:sp>
                  <p:nvSpPr>
                    <p:cNvPr id="130" name="Google Shape;130;p15"/>
                    <p:cNvSpPr/>
                    <p:nvPr/>
                  </p:nvSpPr>
                  <p:spPr>
                    <a:xfrm>
                      <a:off x="83593" y="245139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" name="Google Shape;131;p15"/>
                    <p:cNvSpPr/>
                    <p:nvPr/>
                  </p:nvSpPr>
                  <p:spPr>
                    <a:xfrm>
                      <a:off x="961334" y="1308003"/>
                      <a:ext cx="6813673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" name="Google Shape;132;p15"/>
                    <p:cNvSpPr txBox="1"/>
                    <p:nvPr/>
                  </p:nvSpPr>
                  <p:spPr>
                    <a:xfrm>
                      <a:off x="961334" y="1308003"/>
                      <a:ext cx="6813673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 dirty="0">
                          <a:solidFill>
                            <a:schemeClr val="lt1"/>
                          </a:solidFill>
                          <a:latin typeface="Calibri"/>
                          <a:cs typeface="Calibri"/>
                          <a:sym typeface="Calibri"/>
                        </a:rPr>
                        <a:t>Face Detection</a:t>
                      </a:r>
                      <a:endParaRPr dirty="0"/>
                    </a:p>
                  </p:txBody>
                </p:sp>
                <p:sp>
                  <p:nvSpPr>
                    <p:cNvPr id="133" name="Google Shape;133;p15"/>
                    <p:cNvSpPr/>
                    <p:nvPr/>
                  </p:nvSpPr>
                  <p:spPr>
                    <a:xfrm>
                      <a:off x="552419" y="1226220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" name="Google Shape;134;p15"/>
                    <p:cNvSpPr/>
                    <p:nvPr/>
                  </p:nvSpPr>
                  <p:spPr>
                    <a:xfrm>
                      <a:off x="1105225" y="2289084"/>
                      <a:ext cx="6669781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35" name="Google Shape;135;p15"/>
                    <p:cNvSpPr txBox="1"/>
                    <p:nvPr/>
                  </p:nvSpPr>
                  <p:spPr>
                    <a:xfrm>
                      <a:off x="1105225" y="2289084"/>
                      <a:ext cx="6669781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Face Recognition</a:t>
                      </a:r>
                      <a:endParaRPr dirty="0"/>
                    </a:p>
                  </p:txBody>
                </p:sp>
                <p:sp>
                  <p:nvSpPr>
                    <p:cNvPr id="136" name="Google Shape;136;p15"/>
                    <p:cNvSpPr/>
                    <p:nvPr/>
                  </p:nvSpPr>
                  <p:spPr>
                    <a:xfrm>
                      <a:off x="696311" y="2207301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" name="Google Shape;137;p15"/>
                    <p:cNvSpPr/>
                    <p:nvPr/>
                  </p:nvSpPr>
                  <p:spPr>
                    <a:xfrm>
                      <a:off x="961334" y="3270165"/>
                      <a:ext cx="6813673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" name="Google Shape;138;p15"/>
                    <p:cNvSpPr txBox="1"/>
                    <p:nvPr/>
                  </p:nvSpPr>
                  <p:spPr>
                    <a:xfrm>
                      <a:off x="961334" y="3270165"/>
                      <a:ext cx="6813673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 dirty="0">
                          <a:solidFill>
                            <a:schemeClr val="lt1"/>
                          </a:solidFill>
                          <a:latin typeface="Calibri"/>
                          <a:cs typeface="Calibri"/>
                          <a:sym typeface="Calibri"/>
                        </a:rPr>
                        <a:t>Results</a:t>
                      </a:r>
                      <a:endParaRPr dirty="0"/>
                    </a:p>
                  </p:txBody>
                </p:sp>
                <p:sp>
                  <p:nvSpPr>
                    <p:cNvPr id="139" name="Google Shape;139;p15"/>
                    <p:cNvSpPr/>
                    <p:nvPr/>
                  </p:nvSpPr>
                  <p:spPr>
                    <a:xfrm>
                      <a:off x="552419" y="3188383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" name="Google Shape;140;p15"/>
                    <p:cNvSpPr/>
                    <p:nvPr/>
                  </p:nvSpPr>
                  <p:spPr>
                    <a:xfrm>
                      <a:off x="492508" y="4251247"/>
                      <a:ext cx="7282499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" name="Google Shape;141;p15"/>
                    <p:cNvSpPr txBox="1"/>
                    <p:nvPr/>
                  </p:nvSpPr>
                  <p:spPr>
                    <a:xfrm>
                      <a:off x="492508" y="4251247"/>
                      <a:ext cx="7282499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Research</a:t>
                      </a:r>
                      <a:endParaRPr lang="en-US" dirty="0"/>
                    </a:p>
                  </p:txBody>
                </p:sp>
                <p:sp>
                  <p:nvSpPr>
                    <p:cNvPr id="142" name="Google Shape;142;p15"/>
                    <p:cNvSpPr/>
                    <p:nvPr/>
                  </p:nvSpPr>
                  <p:spPr>
                    <a:xfrm>
                      <a:off x="83593" y="4169464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" name="Google Shape;143;p15"/>
                  <p:cNvGrpSpPr/>
                  <p:nvPr/>
                </p:nvGrpSpPr>
                <p:grpSpPr>
                  <a:xfrm>
                    <a:off x="694018" y="1753980"/>
                    <a:ext cx="1253834" cy="1341362"/>
                    <a:chOff x="711027" y="2242351"/>
                    <a:chExt cx="1641796" cy="1756407"/>
                  </a:xfrm>
                </p:grpSpPr>
                <p:sp>
                  <p:nvSpPr>
                    <p:cNvPr id="144" name="Google Shape;144;p15"/>
                    <p:cNvSpPr/>
                    <p:nvPr/>
                  </p:nvSpPr>
                  <p:spPr>
                    <a:xfrm>
                      <a:off x="1244022" y="2242351"/>
                      <a:ext cx="1001496" cy="100149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5" name="Google Shape;145;p15" descr="Like"/>
                    <p:cNvSpPr/>
                    <p:nvPr/>
                  </p:nvSpPr>
                  <p:spPr>
                    <a:xfrm>
                      <a:off x="1463623" y="2416824"/>
                      <a:ext cx="574628" cy="574629"/>
                    </a:xfrm>
                    <a:prstGeom prst="rect">
                      <a:avLst/>
                    </a:prstGeom>
                    <a:blipFill rotWithShape="1">
                      <a:blip r:embed="rId3">
                        <a:alphaModFix/>
                      </a:blip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46" name="Google Shape;146;p15"/>
                    <p:cNvGrpSpPr/>
                    <p:nvPr/>
                  </p:nvGrpSpPr>
                  <p:grpSpPr>
                    <a:xfrm>
                      <a:off x="711027" y="3342040"/>
                      <a:ext cx="1641796" cy="656718"/>
                      <a:chOff x="578678" y="1313725"/>
                      <a:chExt cx="1641796" cy="656718"/>
                    </a:xfrm>
                  </p:grpSpPr>
                  <p:sp>
                    <p:nvSpPr>
                      <p:cNvPr id="147" name="Google Shape;147;p15"/>
                      <p:cNvSpPr/>
                      <p:nvPr/>
                    </p:nvSpPr>
                    <p:spPr>
                      <a:xfrm>
                        <a:off x="578678" y="1313725"/>
                        <a:ext cx="1641796" cy="656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8" name="Google Shape;148;p15"/>
                      <p:cNvSpPr txBox="1"/>
                      <p:nvPr/>
                    </p:nvSpPr>
                    <p:spPr>
                      <a:xfrm>
                        <a:off x="578678" y="1313725"/>
                        <a:ext cx="1641796" cy="656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0" tIns="0" rIns="0" bIns="0" anchor="t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900"/>
                          <a:buFont typeface="Calibri"/>
                          <a:buNone/>
                        </a:pPr>
                        <a:endParaRPr sz="1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149" name="Google Shape;149;p15"/>
                  <p:cNvGrpSpPr/>
                  <p:nvPr/>
                </p:nvGrpSpPr>
                <p:grpSpPr>
                  <a:xfrm>
                    <a:off x="1077642" y="5665689"/>
                    <a:ext cx="1344130" cy="1176485"/>
                    <a:chOff x="4569250" y="4942342"/>
                    <a:chExt cx="1641796" cy="1437022"/>
                  </a:xfrm>
                </p:grpSpPr>
                <p:sp>
                  <p:nvSpPr>
                    <p:cNvPr id="150" name="Google Shape;150;p15"/>
                    <p:cNvSpPr/>
                    <p:nvPr/>
                  </p:nvSpPr>
                  <p:spPr>
                    <a:xfrm>
                      <a:off x="4581464" y="4942342"/>
                      <a:ext cx="903105" cy="903104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1" name="Google Shape;151;p15" descr="Timeline"/>
                    <p:cNvSpPr/>
                    <p:nvPr/>
                  </p:nvSpPr>
                  <p:spPr>
                    <a:xfrm>
                      <a:off x="4773197" y="5109673"/>
                      <a:ext cx="555273" cy="555273"/>
                    </a:xfrm>
                    <a:prstGeom prst="rect">
                      <a:avLst/>
                    </a:prstGeom>
                    <a:blipFill rotWithShape="1">
                      <a:blip r:embed="rId4">
                        <a:alphaModFix/>
                      </a:blip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2" name="Google Shape;152;p15"/>
                    <p:cNvSpPr/>
                    <p:nvPr/>
                  </p:nvSpPr>
                  <p:spPr>
                    <a:xfrm>
                      <a:off x="4569250" y="5722646"/>
                      <a:ext cx="1641796" cy="656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53" name="Google Shape;153;p15"/>
                  <p:cNvGrpSpPr/>
                  <p:nvPr/>
                </p:nvGrpSpPr>
                <p:grpSpPr>
                  <a:xfrm>
                    <a:off x="694017" y="7022432"/>
                    <a:ext cx="1253834" cy="501533"/>
                    <a:chOff x="2507790" y="3694331"/>
                    <a:chExt cx="1641796" cy="656718"/>
                  </a:xfrm>
                </p:grpSpPr>
                <p:sp>
                  <p:nvSpPr>
                    <p:cNvPr id="154" name="Google Shape;154;p15"/>
                    <p:cNvSpPr/>
                    <p:nvPr/>
                  </p:nvSpPr>
                  <p:spPr>
                    <a:xfrm>
                      <a:off x="2507790" y="3694331"/>
                      <a:ext cx="1641796" cy="656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5" name="Google Shape;155;p15"/>
                    <p:cNvSpPr txBox="1"/>
                    <p:nvPr/>
                  </p:nvSpPr>
                  <p:spPr>
                    <a:xfrm>
                      <a:off x="2507790" y="3694331"/>
                      <a:ext cx="1641796" cy="656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Calibri"/>
                        <a:buNone/>
                      </a:pPr>
                      <a:endParaRPr sz="1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56" name="Google Shape;156;p15"/>
                <p:cNvGrpSpPr/>
                <p:nvPr/>
              </p:nvGrpSpPr>
              <p:grpSpPr>
                <a:xfrm>
                  <a:off x="6643328" y="2739697"/>
                  <a:ext cx="1150496" cy="1231031"/>
                  <a:chOff x="4569250" y="2242036"/>
                  <a:chExt cx="1641796" cy="1756722"/>
                </a:xfrm>
              </p:grpSpPr>
              <p:sp>
                <p:nvSpPr>
                  <p:cNvPr id="157" name="Google Shape;157;p15" descr="Questionnaire"/>
                  <p:cNvSpPr/>
                  <p:nvPr/>
                </p:nvSpPr>
                <p:spPr>
                  <a:xfrm>
                    <a:off x="5102834" y="2242036"/>
                    <a:ext cx="574628" cy="574628"/>
                  </a:xfrm>
                  <a:prstGeom prst="rect">
                    <a:avLst/>
                  </a:prstGeom>
                  <a:blipFill rotWithShape="1">
                    <a:blip r:embed="rId5">
                      <a:alphaModFix/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5"/>
                  <p:cNvSpPr/>
                  <p:nvPr/>
                </p:nvSpPr>
                <p:spPr>
                  <a:xfrm>
                    <a:off x="4569250" y="3342040"/>
                    <a:ext cx="1641796" cy="656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9" name="Google Shape;159;p15"/>
              <p:cNvGrpSpPr/>
              <p:nvPr/>
            </p:nvGrpSpPr>
            <p:grpSpPr>
              <a:xfrm>
                <a:off x="6329812" y="2281757"/>
                <a:ext cx="1294819" cy="1065483"/>
                <a:chOff x="2640139" y="2647754"/>
                <a:chExt cx="1641796" cy="1351004"/>
              </a:xfrm>
            </p:grpSpPr>
            <p:sp>
              <p:nvSpPr>
                <p:cNvPr id="160" name="Google Shape;160;p15"/>
                <p:cNvSpPr/>
                <p:nvPr/>
              </p:nvSpPr>
              <p:spPr>
                <a:xfrm>
                  <a:off x="3203302" y="2647754"/>
                  <a:ext cx="1001496" cy="1001498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15" descr="Teamwork"/>
                <p:cNvSpPr/>
                <p:nvPr/>
              </p:nvSpPr>
              <p:spPr>
                <a:xfrm>
                  <a:off x="3444850" y="2905555"/>
                  <a:ext cx="574627" cy="574629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15"/>
                <p:cNvSpPr/>
                <p:nvPr/>
              </p:nvSpPr>
              <p:spPr>
                <a:xfrm>
                  <a:off x="2640139" y="3342040"/>
                  <a:ext cx="1641796" cy="6567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3" name="Google Shape;163;p15"/>
            <p:cNvGrpSpPr/>
            <p:nvPr/>
          </p:nvGrpSpPr>
          <p:grpSpPr>
            <a:xfrm>
              <a:off x="7571230" y="4797301"/>
              <a:ext cx="1205584" cy="1252189"/>
              <a:chOff x="6498361" y="2238801"/>
              <a:chExt cx="1641796" cy="1759957"/>
            </a:xfrm>
          </p:grpSpPr>
          <p:sp>
            <p:nvSpPr>
              <p:cNvPr id="164" name="Google Shape;164;p15"/>
              <p:cNvSpPr/>
              <p:nvPr/>
            </p:nvSpPr>
            <p:spPr>
              <a:xfrm>
                <a:off x="6722095" y="2238801"/>
                <a:ext cx="1001496" cy="1001496"/>
              </a:xfrm>
              <a:prstGeom prst="ellipse">
                <a:avLst/>
              </a:prstGeom>
              <a:solidFill>
                <a:srgbClr val="599BD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5" descr="New Team Project"/>
              <p:cNvSpPr/>
              <p:nvPr/>
            </p:nvSpPr>
            <p:spPr>
              <a:xfrm>
                <a:off x="6967510" y="2431170"/>
                <a:ext cx="574627" cy="574628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6498361" y="3342040"/>
                <a:ext cx="1641796" cy="656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5"/>
            <p:cNvGrpSpPr/>
            <p:nvPr/>
          </p:nvGrpSpPr>
          <p:grpSpPr>
            <a:xfrm>
              <a:off x="7641967" y="3784798"/>
              <a:ext cx="1209565" cy="1560021"/>
              <a:chOff x="8427473" y="1881271"/>
              <a:chExt cx="1641796" cy="2117487"/>
            </a:xfrm>
          </p:grpSpPr>
          <p:sp>
            <p:nvSpPr>
              <p:cNvPr id="168" name="Google Shape;168;p15"/>
              <p:cNvSpPr/>
              <p:nvPr/>
            </p:nvSpPr>
            <p:spPr>
              <a:xfrm>
                <a:off x="8701971" y="1881271"/>
                <a:ext cx="1001496" cy="10014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5" descr="Open Enrollment"/>
              <p:cNvSpPr/>
              <p:nvPr/>
            </p:nvSpPr>
            <p:spPr>
              <a:xfrm>
                <a:off x="8935794" y="2033370"/>
                <a:ext cx="574627" cy="574628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8427473" y="3342040"/>
                <a:ext cx="1641796" cy="656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Real Life Applications</a:t>
            </a:r>
            <a:endParaRPr lang="en-US" dirty="0"/>
          </a:p>
        </p:txBody>
      </p:sp>
      <p:pic>
        <p:nvPicPr>
          <p:cNvPr id="2" name="Picture 2" descr="Rewarding Violence Might Make Criminals ...">
            <a:extLst>
              <a:ext uri="{FF2B5EF4-FFF2-40B4-BE49-F238E27FC236}">
                <a16:creationId xmlns:a16="http://schemas.microsoft.com/office/drawing/2014/main" id="{EAB0F3ED-A67C-608E-6371-6C734BB5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1" y="2823991"/>
            <a:ext cx="3370030" cy="22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south-asian-construction-workers-abu ...">
            <a:extLst>
              <a:ext uri="{FF2B5EF4-FFF2-40B4-BE49-F238E27FC236}">
                <a16:creationId xmlns:a16="http://schemas.microsoft.com/office/drawing/2014/main" id="{3AF83125-574D-72F6-A725-CA1EB4CA4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464" y="2823991"/>
            <a:ext cx="3370030" cy="22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COVID-19 and the garment industry's ...">
            <a:extLst>
              <a:ext uri="{FF2B5EF4-FFF2-40B4-BE49-F238E27FC236}">
                <a16:creationId xmlns:a16="http://schemas.microsoft.com/office/drawing/2014/main" id="{EE2AB8E4-CD6C-C754-A961-F2D91F01D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648" y="2823991"/>
            <a:ext cx="4265071" cy="22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07;p14">
            <a:extLst>
              <a:ext uri="{FF2B5EF4-FFF2-40B4-BE49-F238E27FC236}">
                <a16:creationId xmlns:a16="http://schemas.microsoft.com/office/drawing/2014/main" id="{20617464-0B25-BF02-3707-30562D3E855A}"/>
              </a:ext>
            </a:extLst>
          </p:cNvPr>
          <p:cNvSpPr/>
          <p:nvPr/>
        </p:nvSpPr>
        <p:spPr>
          <a:xfrm>
            <a:off x="760608" y="5265798"/>
            <a:ext cx="2619375" cy="501095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bg1"/>
                </a:solidFill>
              </a:rPr>
              <a:t>Crime Scenes</a:t>
            </a:r>
            <a:endParaRPr sz="1700" b="1" dirty="0">
              <a:solidFill>
                <a:schemeClr val="bg1"/>
              </a:solidFill>
            </a:endParaRPr>
          </a:p>
        </p:txBody>
      </p:sp>
      <p:sp>
        <p:nvSpPr>
          <p:cNvPr id="9" name="Google Shape;107;p14">
            <a:extLst>
              <a:ext uri="{FF2B5EF4-FFF2-40B4-BE49-F238E27FC236}">
                <a16:creationId xmlns:a16="http://schemas.microsoft.com/office/drawing/2014/main" id="{C62BEB74-C66C-9A32-4D8D-FEA38536E7DE}"/>
              </a:ext>
            </a:extLst>
          </p:cNvPr>
          <p:cNvSpPr/>
          <p:nvPr/>
        </p:nvSpPr>
        <p:spPr>
          <a:xfrm>
            <a:off x="4338791" y="5265797"/>
            <a:ext cx="2619375" cy="501095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bg1"/>
                </a:solidFill>
              </a:rPr>
              <a:t>Constructor Workers</a:t>
            </a:r>
            <a:endParaRPr sz="1700" b="1" dirty="0">
              <a:solidFill>
                <a:schemeClr val="bg1"/>
              </a:solidFill>
            </a:endParaRPr>
          </a:p>
        </p:txBody>
      </p:sp>
      <p:sp>
        <p:nvSpPr>
          <p:cNvPr id="10" name="Google Shape;107;p14">
            <a:extLst>
              <a:ext uri="{FF2B5EF4-FFF2-40B4-BE49-F238E27FC236}">
                <a16:creationId xmlns:a16="http://schemas.microsoft.com/office/drawing/2014/main" id="{F9176FBD-AE55-8E44-EDAE-2D97F77881C7}"/>
              </a:ext>
            </a:extLst>
          </p:cNvPr>
          <p:cNvSpPr/>
          <p:nvPr/>
        </p:nvSpPr>
        <p:spPr>
          <a:xfrm>
            <a:off x="8364495" y="5265797"/>
            <a:ext cx="2619375" cy="501095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bg1"/>
                </a:solidFill>
              </a:rPr>
              <a:t>Garment Companies</a:t>
            </a:r>
            <a:endParaRPr sz="1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4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4" descr="Yellow question mark"/>
          <p:cNvPicPr preferRelativeResize="0"/>
          <p:nvPr/>
        </p:nvPicPr>
        <p:blipFill rotWithShape="1">
          <a:blip r:embed="rId3">
            <a:alphaModFix amt="50000"/>
          </a:blip>
          <a:srcRect r="-1" b="62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 b="1">
                <a:solidFill>
                  <a:schemeClr val="lt1"/>
                </a:solidFill>
              </a:rPr>
              <a:t>Any Questions?</a:t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3974206" y="4368623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4901"/>
            </a:srgbClr>
          </a:solidFill>
          <a:ln w="44450" cap="rnd" cmpd="sng">
            <a:solidFill>
              <a:schemeClr val="lt1">
                <a:alpha val="74901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pic>
        <p:nvPicPr>
          <p:cNvPr id="272" name="Google Shape;272;p25" descr="Free Google Thank You Slide &amp; PowerPoint Templat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50B305-3E10-FD8F-7D13-F4863D72C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" r="1583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38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661312-E1D6-AAAE-9736-53072D926139}"/>
              </a:ext>
            </a:extLst>
          </p:cNvPr>
          <p:cNvSpPr txBox="1">
            <a:spLocks/>
          </p:cNvSpPr>
          <p:nvPr/>
        </p:nvSpPr>
        <p:spPr>
          <a:xfrm>
            <a:off x="879229" y="225157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</a:rPr>
              <a:t>Dataset Collection – Total Hierarchy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1AF7D-059D-18B0-CFF8-35AECDE1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0" y="1839559"/>
            <a:ext cx="2781688" cy="4515480"/>
          </a:xfrm>
          <a:prstGeom prst="rect">
            <a:avLst/>
          </a:prstGeom>
        </p:spPr>
      </p:pic>
      <p:pic>
        <p:nvPicPr>
          <p:cNvPr id="9" name="Picture 8" descr="A person with glasses and mustache&#10;&#10;Description automatically generated">
            <a:extLst>
              <a:ext uri="{FF2B5EF4-FFF2-40B4-BE49-F238E27FC236}">
                <a16:creationId xmlns:a16="http://schemas.microsoft.com/office/drawing/2014/main" id="{A7CCBF63-DC1C-2478-0750-8DB019074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19" y="1916378"/>
            <a:ext cx="1139319" cy="1267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A12372-AA66-B2D4-C780-78229C21DE18}"/>
              </a:ext>
            </a:extLst>
          </p:cNvPr>
          <p:cNvSpPr txBox="1"/>
          <p:nvPr/>
        </p:nvSpPr>
        <p:spPr>
          <a:xfrm>
            <a:off x="5179085" y="1608601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 To Up</a:t>
            </a:r>
          </a:p>
        </p:txBody>
      </p:sp>
      <p:pic>
        <p:nvPicPr>
          <p:cNvPr id="11" name="Picture 10" descr="A person wearing glasses&#10;&#10;Description automatically generated">
            <a:extLst>
              <a:ext uri="{FF2B5EF4-FFF2-40B4-BE49-F238E27FC236}">
                <a16:creationId xmlns:a16="http://schemas.microsoft.com/office/drawing/2014/main" id="{1CA34D5B-7FE7-157F-0486-F4494AF27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42" y="3259987"/>
            <a:ext cx="1204491" cy="1451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A864B7-33A9-FEB3-E00C-927F58061FD5}"/>
              </a:ext>
            </a:extLst>
          </p:cNvPr>
          <p:cNvSpPr txBox="1"/>
          <p:nvPr/>
        </p:nvSpPr>
        <p:spPr>
          <a:xfrm>
            <a:off x="6741820" y="4713713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Right To Left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023026-02F4-C2CC-8872-E12851976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77" y="3240649"/>
            <a:ext cx="1204491" cy="1451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E26886-6522-237D-6AF8-A78C636E9506}"/>
              </a:ext>
            </a:extLst>
          </p:cNvPr>
          <p:cNvSpPr txBox="1"/>
          <p:nvPr/>
        </p:nvSpPr>
        <p:spPr>
          <a:xfrm>
            <a:off x="3510142" y="4707798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To Right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A16FA7-3503-970F-FBBE-71F5F2E37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31" y="5016901"/>
            <a:ext cx="1136373" cy="12674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4BB5A7-364B-E21F-728A-19174A601746}"/>
              </a:ext>
            </a:extLst>
          </p:cNvPr>
          <p:cNvSpPr txBox="1"/>
          <p:nvPr/>
        </p:nvSpPr>
        <p:spPr>
          <a:xfrm>
            <a:off x="5017031" y="634730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 To Down</a:t>
            </a:r>
          </a:p>
        </p:txBody>
      </p:sp>
      <p:pic>
        <p:nvPicPr>
          <p:cNvPr id="17" name="Picture 16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4236974F-DB82-B122-2465-8565FAF7A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14" y="3255156"/>
            <a:ext cx="1136372" cy="1432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E556E3-F1D5-25E8-DA7D-255AD3771B29}"/>
              </a:ext>
            </a:extLst>
          </p:cNvPr>
          <p:cNvSpPr txBox="1"/>
          <p:nvPr/>
        </p:nvSpPr>
        <p:spPr>
          <a:xfrm>
            <a:off x="5238175" y="4678295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Random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633C0-9F0A-A5CB-DDB5-E61C0BC0868E}"/>
              </a:ext>
            </a:extLst>
          </p:cNvPr>
          <p:cNvSpPr txBox="1"/>
          <p:nvPr/>
        </p:nvSpPr>
        <p:spPr>
          <a:xfrm>
            <a:off x="8269158" y="2892456"/>
            <a:ext cx="3768980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rtl="0">
              <a:spcBef>
                <a:spcPts val="51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Students  = 100</a:t>
            </a:r>
            <a:b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 Actions</a:t>
            </a:r>
            <a:endParaRPr lang="en-US" sz="2400" b="1" dirty="0">
              <a:effectLst/>
            </a:endParaRPr>
          </a:p>
          <a:p>
            <a:pPr algn="just" rtl="0">
              <a:spcBef>
                <a:spcPts val="51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Frames in 1 Action = 60</a:t>
            </a:r>
            <a:endParaRPr lang="en-US" sz="2400" b="1" dirty="0">
              <a:effectLst/>
            </a:endParaRPr>
          </a:p>
          <a:p>
            <a:pPr algn="just" rtl="0">
              <a:spcBef>
                <a:spcPts val="51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Total Frames Actions = (5*60) = 300</a:t>
            </a:r>
            <a:endParaRPr lang="en-US" sz="2400" b="1" dirty="0">
              <a:effectLst/>
            </a:endParaRPr>
          </a:p>
          <a:p>
            <a:pPr algn="just" rtl="0">
              <a:spcBef>
                <a:spcPts val="51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Experiment Repeated = 2*300 = 600</a:t>
            </a:r>
            <a:endParaRPr lang="en-US" sz="2400" b="1" dirty="0">
              <a:effectLst/>
            </a:endParaRPr>
          </a:p>
          <a:p>
            <a:pPr algn="just" rtl="0">
              <a:spcBef>
                <a:spcPts val="51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Total Images =  *100 = 600 images</a:t>
            </a:r>
            <a:endParaRPr lang="en-US" sz="2400" b="1" dirty="0">
              <a:effectLst/>
            </a:endParaRPr>
          </a:p>
          <a:p>
            <a:br>
              <a:rPr lang="en-US" sz="2400" b="1" dirty="0"/>
            </a:b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3339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-65653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661312-E1D6-AAAE-9736-53072D926139}"/>
              </a:ext>
            </a:extLst>
          </p:cNvPr>
          <p:cNvSpPr txBox="1">
            <a:spLocks/>
          </p:cNvSpPr>
          <p:nvPr/>
        </p:nvSpPr>
        <p:spPr>
          <a:xfrm>
            <a:off x="879229" y="225157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</a:rPr>
              <a:t>Dataset Preparation</a:t>
            </a:r>
          </a:p>
        </p:txBody>
      </p:sp>
      <p:pic>
        <p:nvPicPr>
          <p:cNvPr id="2" name="Picture 1" descr="A person in a brown dress&#10;&#10;Description automatically generated">
            <a:extLst>
              <a:ext uri="{FF2B5EF4-FFF2-40B4-BE49-F238E27FC236}">
                <a16:creationId xmlns:a16="http://schemas.microsoft.com/office/drawing/2014/main" id="{F2878906-890C-8311-4028-12CA167FE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885279"/>
            <a:ext cx="2982628" cy="2236971"/>
          </a:xfrm>
          <a:prstGeom prst="rect">
            <a:avLst/>
          </a:prstGeom>
        </p:spPr>
      </p:pic>
      <p:pic>
        <p:nvPicPr>
          <p:cNvPr id="3" name="Picture 2" descr="A close up of a person's face&#10;&#10;Description automatically generated">
            <a:extLst>
              <a:ext uri="{FF2B5EF4-FFF2-40B4-BE49-F238E27FC236}">
                <a16:creationId xmlns:a16="http://schemas.microsoft.com/office/drawing/2014/main" id="{57685C95-7736-ECE9-6FE6-69D21092F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1" y="4285046"/>
            <a:ext cx="1446685" cy="1820023"/>
          </a:xfrm>
          <a:prstGeom prst="rect">
            <a:avLst/>
          </a:prstGeom>
        </p:spPr>
      </p:pic>
      <p:pic>
        <p:nvPicPr>
          <p:cNvPr id="4" name="Picture 3" descr="A person standing outside in front of a building&#10;&#10;Description automatically generated">
            <a:extLst>
              <a:ext uri="{FF2B5EF4-FFF2-40B4-BE49-F238E27FC236}">
                <a16:creationId xmlns:a16="http://schemas.microsoft.com/office/drawing/2014/main" id="{5E0DD04A-A129-3E3A-9DDB-12536CA8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20" y="1753725"/>
            <a:ext cx="3158034" cy="2368526"/>
          </a:xfrm>
          <a:prstGeom prst="rect">
            <a:avLst/>
          </a:prstGeom>
        </p:spPr>
      </p:pic>
      <p:pic>
        <p:nvPicPr>
          <p:cNvPr id="5" name="Picture 4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33AFDA61-41CF-7DD7-054E-9A70E943A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0" y="4273720"/>
            <a:ext cx="1546288" cy="1896044"/>
          </a:xfrm>
          <a:prstGeom prst="rect">
            <a:avLst/>
          </a:prstGeom>
        </p:spPr>
      </p:pic>
      <p:pic>
        <p:nvPicPr>
          <p:cNvPr id="6" name="Picture 5" descr="A person looking up to the side&#10;&#10;Description automatically generated">
            <a:extLst>
              <a:ext uri="{FF2B5EF4-FFF2-40B4-BE49-F238E27FC236}">
                <a16:creationId xmlns:a16="http://schemas.microsoft.com/office/drawing/2014/main" id="{D8D9AC7A-663B-9735-7126-DFCCE399E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87" y="4361068"/>
            <a:ext cx="1592520" cy="1820022"/>
          </a:xfrm>
          <a:prstGeom prst="rect">
            <a:avLst/>
          </a:prstGeom>
        </p:spPr>
      </p:pic>
      <p:pic>
        <p:nvPicPr>
          <p:cNvPr id="19" name="Picture 18" descr="A person in a black coat&#10;&#10;Description automatically generated">
            <a:extLst>
              <a:ext uri="{FF2B5EF4-FFF2-40B4-BE49-F238E27FC236}">
                <a16:creationId xmlns:a16="http://schemas.microsoft.com/office/drawing/2014/main" id="{E07FF368-A161-1224-6669-97FA2EB62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1836250"/>
            <a:ext cx="3048000" cy="228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09D46C-6829-9232-007E-5D7567A05DCC}"/>
              </a:ext>
            </a:extLst>
          </p:cNvPr>
          <p:cNvSpPr txBox="1"/>
          <p:nvPr/>
        </p:nvSpPr>
        <p:spPr>
          <a:xfrm>
            <a:off x="1146596" y="61938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Left To Right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00D3F-B82B-8038-99A7-ABEC9261B0AC}"/>
              </a:ext>
            </a:extLst>
          </p:cNvPr>
          <p:cNvSpPr txBox="1"/>
          <p:nvPr/>
        </p:nvSpPr>
        <p:spPr>
          <a:xfrm>
            <a:off x="9126470" y="619382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Right To Left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14F16-D3B1-1601-1DA1-80EA621764CD}"/>
              </a:ext>
            </a:extLst>
          </p:cNvPr>
          <p:cNvSpPr txBox="1"/>
          <p:nvPr/>
        </p:nvSpPr>
        <p:spPr>
          <a:xfrm>
            <a:off x="5545279" y="61941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362917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Free Vector | Investigation concept illustration">
            <a:extLst>
              <a:ext uri="{FF2B5EF4-FFF2-40B4-BE49-F238E27FC236}">
                <a16:creationId xmlns:a16="http://schemas.microsoft.com/office/drawing/2014/main" id="{EEBE78CC-9BAF-B42C-DCDD-F342DD11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05518-5FA9-9AA5-7792-EDBD677B696A}"/>
              </a:ext>
            </a:extLst>
          </p:cNvPr>
          <p:cNvSpPr txBox="1"/>
          <p:nvPr/>
        </p:nvSpPr>
        <p:spPr>
          <a:xfrm>
            <a:off x="4084489" y="5572120"/>
            <a:ext cx="4022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94284"/>
                </a:solidFill>
                <a:latin typeface="Amasis MT Pro Black" panose="02040A04050005020304" pitchFamily="18" charset="0"/>
              </a:rPr>
              <a:t>Face Detection</a:t>
            </a:r>
          </a:p>
        </p:txBody>
      </p:sp>
    </p:spTree>
    <p:extLst>
      <p:ext uri="{BB962C8B-B14F-4D97-AF65-F5344CB8AC3E}">
        <p14:creationId xmlns:p14="http://schemas.microsoft.com/office/powerpoint/2010/main" val="41480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Face Detection – Real Life</a:t>
            </a:r>
            <a:endParaRPr lang="en-US" dirty="0"/>
          </a:p>
        </p:txBody>
      </p:sp>
      <p:pic>
        <p:nvPicPr>
          <p:cNvPr id="3" name="Picture 2" descr="A child smiling with a green rectangle&#10;&#10;Description automatically generated">
            <a:extLst>
              <a:ext uri="{FF2B5EF4-FFF2-40B4-BE49-F238E27FC236}">
                <a16:creationId xmlns:a16="http://schemas.microsoft.com/office/drawing/2014/main" id="{9A1D9616-48E5-0CEF-E58A-5D46EECC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343" y="1847743"/>
            <a:ext cx="3721048" cy="3610194"/>
          </a:xfrm>
          <a:prstGeom prst="rect">
            <a:avLst/>
          </a:prstGeom>
        </p:spPr>
      </p:pic>
      <p:pic>
        <p:nvPicPr>
          <p:cNvPr id="5" name="Picture 4" descr="A person standing outside with a green rectangle&#10;&#10;Description automatically generated">
            <a:extLst>
              <a:ext uri="{FF2B5EF4-FFF2-40B4-BE49-F238E27FC236}">
                <a16:creationId xmlns:a16="http://schemas.microsoft.com/office/drawing/2014/main" id="{35C9D9AA-A0E1-9F12-4557-E79F96778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8" y="2015372"/>
            <a:ext cx="3221349" cy="3442565"/>
          </a:xfrm>
          <a:prstGeom prst="rect">
            <a:avLst/>
          </a:prstGeom>
        </p:spPr>
      </p:pic>
      <p:pic>
        <p:nvPicPr>
          <p:cNvPr id="7" name="Picture 6" descr="A person standing outside a building&#10;&#10;Description automatically generated">
            <a:extLst>
              <a:ext uri="{FF2B5EF4-FFF2-40B4-BE49-F238E27FC236}">
                <a16:creationId xmlns:a16="http://schemas.microsoft.com/office/drawing/2014/main" id="{99A59AE6-1189-7434-ED9F-7C2549AB6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972" y="1891896"/>
            <a:ext cx="3675541" cy="3566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1E868B-547F-82CD-4F5C-571C23CF6721}"/>
              </a:ext>
            </a:extLst>
          </p:cNvPr>
          <p:cNvSpPr txBox="1"/>
          <p:nvPr/>
        </p:nvSpPr>
        <p:spPr>
          <a:xfrm>
            <a:off x="5003715" y="5749122"/>
            <a:ext cx="2326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Open CV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37C7A-3443-F3FD-739F-DA419B5209F9}"/>
              </a:ext>
            </a:extLst>
          </p:cNvPr>
          <p:cNvSpPr txBox="1"/>
          <p:nvPr/>
        </p:nvSpPr>
        <p:spPr>
          <a:xfrm>
            <a:off x="9328438" y="5708181"/>
            <a:ext cx="2326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Dlib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4782B-8132-83D6-A9FA-31A287F358D5}"/>
              </a:ext>
            </a:extLst>
          </p:cNvPr>
          <p:cNvSpPr txBox="1"/>
          <p:nvPr/>
        </p:nvSpPr>
        <p:spPr>
          <a:xfrm>
            <a:off x="1371599" y="5723253"/>
            <a:ext cx="1553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Yolo v8</a:t>
            </a:r>
          </a:p>
        </p:txBody>
      </p:sp>
    </p:spTree>
    <p:extLst>
      <p:ext uri="{BB962C8B-B14F-4D97-AF65-F5344CB8AC3E}">
        <p14:creationId xmlns:p14="http://schemas.microsoft.com/office/powerpoint/2010/main" val="38034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5905DC-D3E7-A15F-6A06-198BEFBF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51174"/>
            <a:ext cx="7543799" cy="6355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6366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483</Words>
  <Application>Microsoft Office PowerPoint</Application>
  <PresentationFormat>Widescreen</PresentationFormat>
  <Paragraphs>244</Paragraphs>
  <Slides>32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Amasis MT Pro Black</vt:lpstr>
      <vt:lpstr>Arial</vt:lpstr>
      <vt:lpstr>Calibri</vt:lpstr>
      <vt:lpstr>Times New Roman</vt:lpstr>
      <vt:lpstr>Office Theme</vt:lpstr>
      <vt:lpstr>AttendanceEye Facial Recognition Using Generative Ai</vt:lpstr>
      <vt:lpstr>Acknowledgement</vt:lpstr>
      <vt:lpstr>Table Of Contents</vt:lpstr>
      <vt:lpstr>PowerPoint Presentation</vt:lpstr>
      <vt:lpstr>PowerPoint Presentation</vt:lpstr>
      <vt:lpstr>PowerPoint Presentation</vt:lpstr>
      <vt:lpstr>PowerPoint Presentation</vt:lpstr>
      <vt:lpstr>Face Detection – Real Life</vt:lpstr>
      <vt:lpstr>PowerPoint Presentation</vt:lpstr>
      <vt:lpstr>Face Recognition - With Yolov8 - Photos</vt:lpstr>
      <vt:lpstr>Face Recognition – Real Life</vt:lpstr>
      <vt:lpstr>Multiple Camera Inference – Real Life</vt:lpstr>
      <vt:lpstr>Batch Face Inference – Real Life</vt:lpstr>
      <vt:lpstr>Frontend &amp; Database Connection</vt:lpstr>
      <vt:lpstr>PowerPoint Presentation</vt:lpstr>
      <vt:lpstr>Results – Confusion Matrix</vt:lpstr>
      <vt:lpstr>Face Detection – Evaluation Metrics</vt:lpstr>
      <vt:lpstr>Face Detection - Comparison</vt:lpstr>
      <vt:lpstr>Face Recognition – Evaluation Metrics</vt:lpstr>
      <vt:lpstr>Multiple Camera – Inference Time</vt:lpstr>
      <vt:lpstr>Batch Face Recognition – Evaluation Metrics</vt:lpstr>
      <vt:lpstr>Optimizations</vt:lpstr>
      <vt:lpstr>Overall Model - Results</vt:lpstr>
      <vt:lpstr>PowerPoint Presentation</vt:lpstr>
      <vt:lpstr>Most Common Pitfall</vt:lpstr>
      <vt:lpstr>Interface GANS</vt:lpstr>
      <vt:lpstr>Interface GANS</vt:lpstr>
      <vt:lpstr>Attribute Gan</vt:lpstr>
      <vt:lpstr>Attribute GANS</vt:lpstr>
      <vt:lpstr>Real Life Applications</vt:lpstr>
      <vt:lpstr>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AttendanceEye A Computer Vision Attendance System</dc:title>
  <cp:lastModifiedBy>Mohsin Mirza</cp:lastModifiedBy>
  <cp:revision>22</cp:revision>
  <dcterms:modified xsi:type="dcterms:W3CDTF">2024-05-19T20:41:31Z</dcterms:modified>
</cp:coreProperties>
</file>